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8" r:id="rId2"/>
    <p:sldId id="487" r:id="rId3"/>
    <p:sldId id="626" r:id="rId4"/>
    <p:sldId id="490" r:id="rId5"/>
    <p:sldId id="484" r:id="rId6"/>
    <p:sldId id="486" r:id="rId7"/>
    <p:sldId id="493" r:id="rId8"/>
    <p:sldId id="485" r:id="rId9"/>
    <p:sldId id="503" r:id="rId10"/>
    <p:sldId id="504" r:id="rId11"/>
    <p:sldId id="506" r:id="rId12"/>
    <p:sldId id="632" r:id="rId13"/>
    <p:sldId id="508" r:id="rId14"/>
    <p:sldId id="509" r:id="rId15"/>
    <p:sldId id="510" r:id="rId16"/>
    <p:sldId id="635" r:id="rId17"/>
    <p:sldId id="629" r:id="rId18"/>
    <p:sldId id="514" r:id="rId19"/>
    <p:sldId id="515" r:id="rId20"/>
    <p:sldId id="516" r:id="rId21"/>
    <p:sldId id="517" r:id="rId22"/>
    <p:sldId id="518" r:id="rId23"/>
    <p:sldId id="492" r:id="rId24"/>
    <p:sldId id="542" r:id="rId25"/>
    <p:sldId id="540" r:id="rId26"/>
    <p:sldId id="519" r:id="rId27"/>
    <p:sldId id="543" r:id="rId28"/>
    <p:sldId id="563" r:id="rId29"/>
    <p:sldId id="546" r:id="rId30"/>
    <p:sldId id="559" r:id="rId31"/>
    <p:sldId id="560" r:id="rId32"/>
    <p:sldId id="561" r:id="rId33"/>
    <p:sldId id="562" r:id="rId34"/>
    <p:sldId id="544" r:id="rId35"/>
    <p:sldId id="627" r:id="rId36"/>
    <p:sldId id="567" r:id="rId37"/>
    <p:sldId id="568" r:id="rId38"/>
    <p:sldId id="569" r:id="rId39"/>
    <p:sldId id="572" r:id="rId40"/>
    <p:sldId id="573" r:id="rId41"/>
    <p:sldId id="575" r:id="rId42"/>
    <p:sldId id="576" r:id="rId43"/>
    <p:sldId id="577" r:id="rId44"/>
    <p:sldId id="598" r:id="rId45"/>
    <p:sldId id="599" r:id="rId46"/>
    <p:sldId id="600" r:id="rId47"/>
    <p:sldId id="582" r:id="rId48"/>
    <p:sldId id="583" r:id="rId49"/>
    <p:sldId id="584" r:id="rId50"/>
    <p:sldId id="585" r:id="rId51"/>
    <p:sldId id="586" r:id="rId52"/>
    <p:sldId id="587" r:id="rId53"/>
    <p:sldId id="588" r:id="rId54"/>
    <p:sldId id="589" r:id="rId55"/>
    <p:sldId id="601" r:id="rId56"/>
    <p:sldId id="592" r:id="rId57"/>
    <p:sldId id="602" r:id="rId58"/>
    <p:sldId id="594" r:id="rId59"/>
    <p:sldId id="595" r:id="rId60"/>
    <p:sldId id="596" r:id="rId61"/>
    <p:sldId id="603" r:id="rId62"/>
    <p:sldId id="625" r:id="rId63"/>
    <p:sldId id="605" r:id="rId64"/>
    <p:sldId id="606" r:id="rId65"/>
    <p:sldId id="607" r:id="rId66"/>
    <p:sldId id="604" r:id="rId67"/>
    <p:sldId id="597" r:id="rId68"/>
    <p:sldId id="623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622" r:id="rId84"/>
    <p:sldId id="630" r:id="rId85"/>
    <p:sldId id="498" r:id="rId86"/>
    <p:sldId id="500" r:id="rId87"/>
    <p:sldId id="501" r:id="rId88"/>
    <p:sldId id="628" r:id="rId89"/>
    <p:sldId id="547" r:id="rId90"/>
    <p:sldId id="548" r:id="rId91"/>
    <p:sldId id="549" r:id="rId92"/>
    <p:sldId id="550" r:id="rId93"/>
    <p:sldId id="551" r:id="rId94"/>
    <p:sldId id="552" r:id="rId95"/>
    <p:sldId id="553" r:id="rId96"/>
    <p:sldId id="554" r:id="rId97"/>
    <p:sldId id="564" r:id="rId98"/>
    <p:sldId id="555" r:id="rId99"/>
    <p:sldId id="556" r:id="rId100"/>
    <p:sldId id="557" r:id="rId101"/>
    <p:sldId id="631" r:id="rId102"/>
    <p:sldId id="633" r:id="rId103"/>
    <p:sldId id="634" r:id="rId10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5"/>
    <p:restoredTop sz="86479"/>
  </p:normalViewPr>
  <p:slideViewPr>
    <p:cSldViewPr>
      <p:cViewPr varScale="1">
        <p:scale>
          <a:sx n="101" d="100"/>
          <a:sy n="101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59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8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94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95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January 10, 2024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1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Winter 2024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438604"/>
              </p:ext>
            </p:extLst>
          </p:nvPr>
        </p:nvGraphicFramePr>
        <p:xfrm>
          <a:off x="685800" y="1600200"/>
          <a:ext cx="7924800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4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Midterm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901FD-E0E6-8541-BF4F-0E52F2EA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75BE-8C93-1C44-B383-53D862F1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1A249-A166-DC48-AE02-9AE37975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4:</a:t>
            </a:r>
            <a:r>
              <a:rPr lang="en-US" dirty="0"/>
              <a:t> router design (i.e., how do internal elements of the network work)</a:t>
            </a:r>
            <a:endParaRPr lang="en-US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12BB7-B989-A044-B7EB-3CAC4CFE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A8D0-6198-E24B-BDCC-32092C03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Quizzes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CD7C36-E54E-AE4C-AF91-C10BCC1B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~10 MCQ and solution key for each of the 20 lectures</a:t>
            </a:r>
          </a:p>
          <a:p>
            <a:r>
              <a:rPr lang="en-US" dirty="0">
                <a:solidFill>
                  <a:srgbClr val="0000FF"/>
                </a:solidFill>
              </a:rPr>
              <a:t>Made online sometime after the lecture; live for at least 48 hours</a:t>
            </a:r>
          </a:p>
          <a:p>
            <a:r>
              <a:rPr lang="en-US" dirty="0"/>
              <a:t>Completing all counts for a maximum of </a:t>
            </a:r>
            <a:r>
              <a:rPr lang="en-US" dirty="0">
                <a:solidFill>
                  <a:srgbClr val="0000FF"/>
                </a:solidFill>
              </a:rPr>
              <a:t>2% on top</a:t>
            </a:r>
            <a:r>
              <a:rPr lang="en-US" dirty="0"/>
              <a:t> of your final grade</a:t>
            </a:r>
          </a:p>
          <a:p>
            <a:pPr lvl="1"/>
            <a:r>
              <a:rPr lang="en-US" dirty="0"/>
              <a:t>How well you do doesn’t matter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6280A-E452-1E4C-9CE8-35BBEDEC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4C3B-B2F6-AB42-BBD0-5F6AC474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281DCA4-50EC-DA4B-AA05-89C8A5D48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E8CAE0-3C59-2543-8486-B2A54BBC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and wait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Wait-listed students will be admitted in the order of wait list</a:t>
            </a:r>
          </a:p>
          <a:p>
            <a:endParaRPr lang="en-US" altLang="x-none" dirty="0">
              <a:solidFill>
                <a:srgbClr val="0000FF"/>
              </a:solidFill>
            </a:endParaRPr>
          </a:p>
          <a:p>
            <a:r>
              <a:rPr lang="en-US" altLang="x-none" dirty="0">
                <a:solidFill>
                  <a:srgbClr val="0000FF"/>
                </a:solidFill>
              </a:rPr>
              <a:t>If you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re planning to drop, please do so soon!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E4051-2BDD-154F-815F-12DD6065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5D9AD-8B01-684C-BBA7-4603FE17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3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solidFill>
                  <a:srgbClr val="0000FF"/>
                </a:solidFill>
              </a:rPr>
              <a:t>http://mosharaf.com/eecs489/</a:t>
            </a:r>
          </a:p>
          <a:p>
            <a:pPr lvl="1"/>
            <a:r>
              <a:rPr lang="en-US" dirty="0"/>
              <a:t>Assignments, lecture slides</a:t>
            </a:r>
          </a:p>
          <a:p>
            <a:r>
              <a:rPr lang="en-US" dirty="0"/>
              <a:t>Confidential content on </a:t>
            </a:r>
            <a:r>
              <a:rPr lang="en-US" dirty="0">
                <a:solidFill>
                  <a:srgbClr val="0000FF"/>
                </a:solidFill>
              </a:rPr>
              <a:t>canvas</a:t>
            </a:r>
          </a:p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piazza.com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umich</a:t>
            </a:r>
            <a:r>
              <a:rPr lang="en-US" dirty="0">
                <a:solidFill>
                  <a:srgbClr val="0000FF"/>
                </a:solidFill>
              </a:rPr>
              <a:t>/winter2024/eecs489</a:t>
            </a:r>
          </a:p>
          <a:p>
            <a:endParaRPr lang="en-US" dirty="0"/>
          </a:p>
          <a:p>
            <a:r>
              <a:rPr lang="en-US" dirty="0"/>
              <a:t>Assignment submission via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5F844E-2BBE-7045-A675-03F2CA0C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late submission, re-grade request, cheating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description in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E72AC9-6ACB-F949-AFA4-CC30934A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  <a:p>
            <a:r>
              <a:rPr lang="en-US" dirty="0"/>
              <a:t>Please strive for us to continue meeting in person instead of going back to zoom</a:t>
            </a:r>
          </a:p>
          <a:p>
            <a:pPr lvl="1"/>
            <a:r>
              <a:rPr lang="en-US" dirty="0"/>
              <a:t>We will if/when it’s unsafe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492D-7E01-F14E-9362-CDB68381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ED70-D80C-6E4D-833D-0DE7BAEB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heart pacemaker</a:t>
            </a: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iPad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88009-0540-3649-9CAC-3E5E32B4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switches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C7D15-1DE3-4445-A332-D8F85523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7F12BF-C03B-0F4B-A29D-927C4D5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9B685-F4C8-384D-A857-2B766C77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93DB2-B1F6-2F45-9C3D-0774AE0B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66AB5-D125-FB41-817A-5B162755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2004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267311"/>
              <a:ext cx="1376361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Google</a:t>
              </a:r>
            </a:p>
            <a:p>
              <a:pPr algn="ctr" eaLnBrk="1" hangingPunct="1"/>
              <a:r>
                <a:rPr lang="en-US" altLang="x-none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Fiber</a:t>
              </a: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800" y="5114150"/>
              <a:ext cx="1092199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>
                  <a:solidFill>
                    <a:srgbClr val="0000FF"/>
                  </a:solidFill>
                  <a:latin typeface="Arial" charset="0"/>
                  <a:sym typeface="Calibri" charset="0"/>
                </a:rPr>
                <a:t>AT&amp;T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Comcast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92560-9337-CE4F-981B-8DEF25A6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</a:p>
          <a:p>
            <a:pPr lvl="1"/>
            <a:r>
              <a:rPr lang="en-US" dirty="0"/>
              <a:t>For example, directly connecting N nodes to each other would require N</a:t>
            </a:r>
            <a:r>
              <a:rPr lang="en-US" baseline="30000" dirty="0"/>
              <a:t>2 </a:t>
            </a:r>
            <a:r>
              <a:rPr lang="en-US" dirty="0"/>
              <a:t>links!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2988"/>
            <a:ext cx="2089150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Tiktok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535614" y="5494288"/>
            <a:ext cx="3379786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Chrome accessing Facebook</a:t>
            </a: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PUBG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PUBG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F9E0-9757-AF45-8A84-0BB812D9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</a:t>
            </a:r>
            <a:r>
              <a:rPr lang="en-US" dirty="0">
                <a:ea typeface="ＭＳ Ｐゴシック" charset="0"/>
                <a:cs typeface="ＭＳ Ｐゴシック" charset="0"/>
              </a:rPr>
              <a:t>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7D52C-051C-2A4B-8C9B-D0BCC24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D0D0C-1F49-D048-BBDF-A5B95899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96F5-ADD7-334F-8F42-9C210965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3604D26-EB3E-A543-8E4D-2D8AEED49775}"/>
              </a:ext>
            </a:extLst>
          </p:cNvPr>
          <p:cNvSpPr txBox="1">
            <a:spLocks/>
          </p:cNvSpPr>
          <p:nvPr/>
        </p:nvSpPr>
        <p:spPr bwMode="auto">
          <a:xfrm>
            <a:off x="914400" y="5334000"/>
            <a:ext cx="7315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1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q"/>
              <a:defRPr sz="18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5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Office hours: See course webpage</a:t>
            </a:r>
          </a:p>
          <a:p>
            <a:r>
              <a:rPr lang="en-US" b="0" kern="0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1DCBB4-C926-1144-AD20-1232B9C4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A81714-17AD-5339-6DBC-D80EB0D14722}"/>
              </a:ext>
            </a:extLst>
          </p:cNvPr>
          <p:cNvGrpSpPr/>
          <p:nvPr/>
        </p:nvGrpSpPr>
        <p:grpSpPr>
          <a:xfrm>
            <a:off x="3429000" y="1724025"/>
            <a:ext cx="2057400" cy="3181350"/>
            <a:chOff x="3543300" y="1746250"/>
            <a:chExt cx="2057400" cy="3181350"/>
          </a:xfrm>
        </p:grpSpPr>
        <p:pic>
          <p:nvPicPr>
            <p:cNvPr id="3" name="Picture 2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CFDC570F-A9C0-1F36-E2ED-B500BC93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00400" y="2089150"/>
              <a:ext cx="2743200" cy="2057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D410EB-0B0D-A97A-9367-A46BF3E941EB}"/>
                </a:ext>
              </a:extLst>
            </p:cNvPr>
            <p:cNvSpPr txBox="1"/>
            <p:nvPr/>
          </p:nvSpPr>
          <p:spPr>
            <a:xfrm>
              <a:off x="3684994" y="4589046"/>
              <a:ext cx="1774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Yong Seung Lee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12329E-685A-20B9-C928-EB62B1464287}"/>
              </a:ext>
            </a:extLst>
          </p:cNvPr>
          <p:cNvGrpSpPr/>
          <p:nvPr/>
        </p:nvGrpSpPr>
        <p:grpSpPr>
          <a:xfrm>
            <a:off x="6591300" y="1714500"/>
            <a:ext cx="2209800" cy="3213100"/>
            <a:chOff x="6591300" y="1714500"/>
            <a:chExt cx="2209800" cy="3213100"/>
          </a:xfrm>
        </p:grpSpPr>
        <p:pic>
          <p:nvPicPr>
            <p:cNvPr id="9" name="Picture 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6601A69F-8CE1-3B42-3840-73C6E6EA9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10470" r="9723" b="30013"/>
            <a:stretch/>
          </p:blipFill>
          <p:spPr>
            <a:xfrm>
              <a:off x="6591300" y="1714500"/>
              <a:ext cx="2209800" cy="2743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8A7DF-FA6B-6BCB-3AA5-A37C9FD45353}"/>
                </a:ext>
              </a:extLst>
            </p:cNvPr>
            <p:cNvSpPr txBox="1"/>
            <p:nvPr/>
          </p:nvSpPr>
          <p:spPr>
            <a:xfrm>
              <a:off x="7051632" y="4589046"/>
              <a:ext cx="1289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Alex Zhang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2593D0-5FF6-CD44-D96D-CA068D6BE30E}"/>
              </a:ext>
            </a:extLst>
          </p:cNvPr>
          <p:cNvSpPr txBox="1"/>
          <p:nvPr/>
        </p:nvSpPr>
        <p:spPr>
          <a:xfrm>
            <a:off x="388183" y="4566821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Zachary Goldston</a:t>
            </a:r>
          </a:p>
        </p:txBody>
      </p:sp>
      <p:pic>
        <p:nvPicPr>
          <p:cNvPr id="18" name="Picture 17" descr="A person in a suit and tie&#10;&#10;Description automatically generated">
            <a:extLst>
              <a:ext uri="{FF2B5EF4-FFF2-40B4-BE49-F238E27FC236}">
                <a16:creationId xmlns:a16="http://schemas.microsoft.com/office/drawing/2014/main" id="{A2C0B283-DB8A-1F52-A92B-DD5531C55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8889" r="28098" b="37778"/>
          <a:stretch/>
        </p:blipFill>
        <p:spPr>
          <a:xfrm>
            <a:off x="228600" y="1724025"/>
            <a:ext cx="2247900" cy="26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Inefficient when traffic is bursty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Efficient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8B3004-3A16-1D4F-936E-29F183C0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BA46A-FB64-9C48-B6E5-5C8E969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4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Mosharaf Chowdhury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@Michigan since 2016</a:t>
            </a:r>
          </a:p>
          <a:p>
            <a:r>
              <a:rPr lang="en-US" sz="2400" dirty="0"/>
              <a:t>Research: </a:t>
            </a:r>
            <a:r>
              <a:rPr lang="en-US" sz="2400" dirty="0" err="1"/>
              <a:t>SymbioticLab.org</a:t>
            </a:r>
            <a:endParaRPr lang="en-US" sz="2400" dirty="0"/>
          </a:p>
          <a:p>
            <a:endParaRPr lang="en-US" dirty="0"/>
          </a:p>
          <a:p>
            <a:r>
              <a:rPr lang="en-US" sz="2400" dirty="0">
                <a:solidFill>
                  <a:srgbClr val="0000FF"/>
                </a:solidFill>
              </a:rPr>
              <a:t>Office hours: Mondays 2PM – 3PM (in-person @ 4820 BBB)</a:t>
            </a:r>
            <a:endParaRPr lang="en-US" sz="24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No office hours or discussions this week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Lectures will be recorded (but not discussions)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0575F0-EA35-C249-A48C-E13190DC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2C16D324-418E-2B4B-AD03-2E6BC00FD2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8267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Bandwidth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94C88-86A0-744C-A7AD-35C5C4D9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489 in EECS curriculum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EECS 281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High-level logic ⇒ Programs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Coding skills learned in 281 are critical for 489 assignments</a:t>
            </a:r>
          </a:p>
          <a:p>
            <a:r>
              <a:rPr lang="en-US" i="1" dirty="0">
                <a:solidFill>
                  <a:srgbClr val="0000FF"/>
                </a:solidFill>
              </a:rPr>
              <a:t>EECS 482</a:t>
            </a:r>
          </a:p>
          <a:p>
            <a:pPr lvl="1"/>
            <a:r>
              <a:rPr lang="en-US" dirty="0"/>
              <a:t>How do machines work?</a:t>
            </a:r>
          </a:p>
          <a:p>
            <a:pPr lvl="1"/>
            <a:r>
              <a:rPr lang="en-US" dirty="0"/>
              <a:t>Execute programs, interact with users, etc.</a:t>
            </a:r>
          </a:p>
          <a:p>
            <a:pPr lvl="1"/>
            <a:r>
              <a:rPr lang="en-US" dirty="0"/>
              <a:t>Prior 482 experience is not needed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46DEA2-868F-0B46-AF03-5A21A2A0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5CCF8-8638-164C-B088-CFC1A52A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Bandwidth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How do we access </a:t>
            </a:r>
            <a:r>
              <a:rPr lang="en-US" i="1" dirty="0">
                <a:solidFill>
                  <a:srgbClr val="0000FF"/>
                </a:solidFill>
              </a:rPr>
              <a:t>most</a:t>
            </a:r>
            <a:r>
              <a:rPr lang="en-US" dirty="0">
                <a:solidFill>
                  <a:srgbClr val="0000FF"/>
                </a:solidFill>
              </a:rPr>
              <a:t> services?</a:t>
            </a:r>
          </a:p>
          <a:p>
            <a:pPr lvl="1"/>
            <a:r>
              <a:rPr lang="en-US" dirty="0"/>
              <a:t>Examples include search engines, social networks, video streaming, etc.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How do two machines communicate?</a:t>
            </a:r>
          </a:p>
          <a:p>
            <a:pPr lvl="1"/>
            <a:r>
              <a:rPr lang="en-US" dirty="0"/>
              <a:t>When they are directly connected</a:t>
            </a:r>
          </a:p>
          <a:p>
            <a:pPr lvl="1"/>
            <a:r>
              <a:rPr lang="en-US" dirty="0"/>
              <a:t>When they are not directly connected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Using a network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C3207E-C900-164A-B99B-3C0EEB7F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A773B-1E1E-AB45-B502-5EF6B5A1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39496-470B-C94E-A8C8-8C1E5E4E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634A6-B25D-764E-A79A-EEE16FBD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</a:t>
            </a:r>
            <a:r>
              <a:rPr lang="en-US" dirty="0">
                <a:solidFill>
                  <a:srgbClr val="0000FF"/>
                </a:solidFill>
              </a:rPr>
              <a:t>the destination receiving data </a:t>
            </a:r>
            <a:r>
              <a:rPr lang="en-US" dirty="0"/>
              <a:t>from the source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Bandwidth</a:t>
            </a:r>
            <a:r>
              <a:rPr sz="2531" b="0" dirty="0"/>
              <a:t>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Bandwidth</a:t>
            </a:r>
            <a:r>
              <a:rPr sz="2531" b="0" dirty="0"/>
              <a:t>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Bandwidth</a:t>
            </a:r>
            <a:r>
              <a:rPr sz="2531" b="0" dirty="0"/>
              <a:t>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F8EB5-9854-0A42-A915-32B0FE4D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an cable provider as an ISP?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EECS 489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about (at a high level)</a:t>
            </a:r>
          </a:p>
          <a:p>
            <a:pPr lvl="1"/>
            <a:r>
              <a:rPr lang="en-US" dirty="0"/>
              <a:t>How the Internet works</a:t>
            </a:r>
          </a:p>
          <a:p>
            <a:pPr lvl="1"/>
            <a:r>
              <a:rPr lang="en-US" dirty="0"/>
              <a:t>Why it works the way it does</a:t>
            </a:r>
          </a:p>
          <a:p>
            <a:pPr lvl="1"/>
            <a:r>
              <a:rPr lang="en-US" dirty="0"/>
              <a:t>How to reason about complicated design problems</a:t>
            </a:r>
          </a:p>
          <a:p>
            <a:endParaRPr lang="en-US" dirty="0"/>
          </a:p>
          <a:p>
            <a:r>
              <a:rPr lang="en-US" dirty="0"/>
              <a:t>What it’s not about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2EDA9-7AA4-034B-AB95-6C7A91A3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A956-1E93-B94E-9F05-9C5605EF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784F-7732-2744-A2B9-EADBFBE8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4.66 to 5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&gt;1.1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~350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&gt;6.9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&gt;3 Billion</a:t>
            </a:r>
            <a:r>
              <a:rPr lang="en-US" dirty="0"/>
              <a:t> monthly active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A70D79-4EA6-CE46-9E88-DA01D49A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53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9828DD-9BA3-6346-8F82-B33F0F57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61AA50-A857-8445-A2A9-84B60DBA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3</a:t>
            </a:r>
          </a:p>
          <a:p>
            <a:r>
              <a:rPr lang="en-US" dirty="0"/>
              <a:t>Exams (</a:t>
            </a:r>
            <a:r>
              <a:rPr lang="en-US" dirty="0">
                <a:solidFill>
                  <a:srgbClr val="0000FF"/>
                </a:solidFill>
              </a:rPr>
              <a:t>virtual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Midterm: March 6, 10:30 AM – 12:00 PM</a:t>
            </a:r>
          </a:p>
          <a:p>
            <a:pPr lvl="1"/>
            <a:r>
              <a:rPr lang="en-US" dirty="0"/>
              <a:t>Final: April 30, 1:30 PM – 3:30 PM</a:t>
            </a:r>
          </a:p>
          <a:p>
            <a:pPr lvl="2"/>
            <a:r>
              <a:rPr lang="en-US" dirty="0"/>
              <a:t>Final covers only the materials after midterm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8CA7C-B5D3-0245-8D12-F8040B58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1490470227</TotalTime>
  <Pages>7</Pages>
  <Words>3607</Words>
  <Application>Microsoft Macintosh PowerPoint</Application>
  <PresentationFormat>On-screen Show (4:3)</PresentationFormat>
  <Paragraphs>950</Paragraphs>
  <Slides>103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4" baseType="lpstr">
      <vt:lpstr>ＭＳ Ｐゴシック</vt:lpstr>
      <vt:lpstr>PMingLiU</vt:lpstr>
      <vt:lpstr>Arial</vt:lpstr>
      <vt:lpstr>Arial Black</vt:lpstr>
      <vt:lpstr>Calibri</vt:lpstr>
      <vt:lpstr>Courier New</vt:lpstr>
      <vt:lpstr>Gill Sans</vt:lpstr>
      <vt:lpstr>Monotype Sorts</vt:lpstr>
      <vt:lpstr>Times New Roman</vt:lpstr>
      <vt:lpstr>Wingdings</vt:lpstr>
      <vt:lpstr>dbllineb</vt:lpstr>
      <vt:lpstr>EECS 489 Computer Networks  Winter 2024</vt:lpstr>
      <vt:lpstr>Agenda</vt:lpstr>
      <vt:lpstr>Staff</vt:lpstr>
      <vt:lpstr>Mosharaf Chowdhury</vt:lpstr>
      <vt:lpstr>489 in EECS curriculum</vt:lpstr>
      <vt:lpstr>What is missing?</vt:lpstr>
      <vt:lpstr>What is a network? </vt:lpstr>
      <vt:lpstr>What is EECS 489 about?</vt:lpstr>
      <vt:lpstr>Class workload</vt:lpstr>
      <vt:lpstr>Grading</vt:lpstr>
      <vt:lpstr>The assignments</vt:lpstr>
      <vt:lpstr>Bonus Quizzes</vt:lpstr>
      <vt:lpstr>Enrollment and wait list</vt:lpstr>
      <vt:lpstr>Communication protocol</vt:lpstr>
      <vt:lpstr>Policies on late submission, re-grade request, cheating …</vt:lpstr>
      <vt:lpstr>Policies on safety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5-minute break!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an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MASSIVE Scale</vt:lpstr>
      <vt:lpstr>Have we found the right solution?</vt:lpstr>
      <vt:lpstr>The Internet is a lesson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Chowdhury, N M Mosharaf</cp:lastModifiedBy>
  <cp:revision>1293</cp:revision>
  <cp:lastPrinted>1999-09-08T17:25:07Z</cp:lastPrinted>
  <dcterms:created xsi:type="dcterms:W3CDTF">2014-01-14T18:15:50Z</dcterms:created>
  <dcterms:modified xsi:type="dcterms:W3CDTF">2024-01-10T21:17:59Z</dcterms:modified>
  <cp:category/>
</cp:coreProperties>
</file>